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1491" r:id="rId2"/>
    <p:sldId id="1530" r:id="rId3"/>
    <p:sldId id="1544" r:id="rId4"/>
    <p:sldId id="1441" r:id="rId5"/>
    <p:sldId id="1472" r:id="rId6"/>
    <p:sldId id="1480" r:id="rId7"/>
    <p:sldId id="1444" r:id="rId8"/>
    <p:sldId id="1479" r:id="rId9"/>
    <p:sldId id="1474" r:id="rId10"/>
    <p:sldId id="1475" r:id="rId11"/>
    <p:sldId id="1478" r:id="rId12"/>
    <p:sldId id="1476" r:id="rId13"/>
    <p:sldId id="1449" r:id="rId14"/>
    <p:sldId id="1450" r:id="rId15"/>
    <p:sldId id="1531" r:id="rId16"/>
    <p:sldId id="1492" r:id="rId17"/>
    <p:sldId id="1495" r:id="rId18"/>
    <p:sldId id="1493" r:id="rId19"/>
    <p:sldId id="1494" r:id="rId20"/>
    <p:sldId id="1496" r:id="rId21"/>
    <p:sldId id="1497" r:id="rId22"/>
    <p:sldId id="1498" r:id="rId23"/>
    <p:sldId id="1499" r:id="rId24"/>
    <p:sldId id="1500" r:id="rId25"/>
    <p:sldId id="1501" r:id="rId26"/>
    <p:sldId id="1502" r:id="rId27"/>
    <p:sldId id="1503" r:id="rId28"/>
    <p:sldId id="1504" r:id="rId29"/>
    <p:sldId id="1505" r:id="rId30"/>
    <p:sldId id="1506" r:id="rId31"/>
    <p:sldId id="1507" r:id="rId32"/>
    <p:sldId id="1532" r:id="rId33"/>
    <p:sldId id="1533" r:id="rId34"/>
    <p:sldId id="1527" r:id="rId35"/>
    <p:sldId id="1528" r:id="rId36"/>
    <p:sldId id="1529" r:id="rId37"/>
    <p:sldId id="1534" r:id="rId38"/>
    <p:sldId id="1508" r:id="rId39"/>
    <p:sldId id="1509" r:id="rId40"/>
    <p:sldId id="1510" r:id="rId41"/>
    <p:sldId id="1511" r:id="rId42"/>
    <p:sldId id="1512" r:id="rId43"/>
    <p:sldId id="1513" r:id="rId44"/>
    <p:sldId id="1514" r:id="rId45"/>
    <p:sldId id="1515" r:id="rId46"/>
    <p:sldId id="1516" r:id="rId47"/>
    <p:sldId id="1517" r:id="rId48"/>
    <p:sldId id="1518" r:id="rId49"/>
    <p:sldId id="1542" r:id="rId50"/>
    <p:sldId id="1535" r:id="rId51"/>
    <p:sldId id="1520" r:id="rId52"/>
    <p:sldId id="1521" r:id="rId53"/>
    <p:sldId id="1522" r:id="rId54"/>
    <p:sldId id="1536" r:id="rId55"/>
    <p:sldId id="1537" r:id="rId56"/>
    <p:sldId id="1538" r:id="rId57"/>
    <p:sldId id="1524" r:id="rId58"/>
    <p:sldId id="1525" r:id="rId59"/>
    <p:sldId id="1543" r:id="rId60"/>
    <p:sldId id="1540" r:id="rId61"/>
    <p:sldId id="1486" r:id="rId6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02" autoAdjust="0"/>
    <p:restoredTop sz="75202" autoAdjust="0"/>
  </p:normalViewPr>
  <p:slideViewPr>
    <p:cSldViewPr>
      <p:cViewPr>
        <p:scale>
          <a:sx n="79" d="100"/>
          <a:sy n="79" d="100"/>
        </p:scale>
        <p:origin x="72" y="19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18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49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5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A63F802-E59E-4480-AB12-5A0E8FB09767}" type="slidenum">
              <a:rPr lang="en-GB" smtClean="0"/>
              <a:pPr defTabSz="963613"/>
              <a:t>51</a:t>
            </a:fld>
            <a:endParaRPr lang="en-GB"/>
          </a:p>
        </p:txBody>
      </p:sp>
      <p:sp>
        <p:nvSpPr>
          <p:cNvPr id="1136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69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59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3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60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82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32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34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87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27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44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3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9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46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A63F802-E59E-4480-AB12-5A0E8FB09767}" type="slidenum">
              <a:rPr lang="en-GB" smtClean="0"/>
              <a:pPr defTabSz="963613"/>
              <a:t>47</a:t>
            </a:fld>
            <a:endParaRPr lang="en-GB"/>
          </a:p>
        </p:txBody>
      </p:sp>
      <p:sp>
        <p:nvSpPr>
          <p:cNvPr id="1136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18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06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1: MapReduce Algorithm Design (3/4)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431/631 451/651 (Winter 2019)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15, 2019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/bigdata-2018f/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as a 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Infrastructure as a Service (IaaS)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Why buy machines when you can rent them instead?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Amazon EC2, Microsoft Azure, Google Compute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Platform as a Service (PaaS)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 me a nice platform and take care of maintenance, upgrades, 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Google App Engine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321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Software as a Service (SaaS)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702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Just run the application for me!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Gmail, Salesforce</a:t>
            </a:r>
          </a:p>
        </p:txBody>
      </p:sp>
    </p:spTree>
    <p:extLst>
      <p:ext uri="{BB962C8B-B14F-4D97-AF65-F5344CB8AC3E}">
        <p14:creationId xmlns:p14="http://schemas.microsoft.com/office/powerpoint/2010/main" val="1027574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as a 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Database as a Service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Run a database for 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Amazon RDS, Microsoft Azure SQL, Google Cloud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BigTable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Search as a Service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Run a search engine for 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Amazon Elasticsearch Service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321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Function as a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702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Run this function for 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Amazon Lambda, Google Cloud Functions</a:t>
            </a:r>
          </a:p>
        </p:txBody>
      </p:sp>
    </p:spTree>
    <p:extLst>
      <p:ext uri="{BB962C8B-B14F-4D97-AF65-F5344CB8AC3E}">
        <p14:creationId xmlns:p14="http://schemas.microsoft.com/office/powerpoint/2010/main" val="1960326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Who cares?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source of problems…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Cloud-based services generate big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Clouds make it easier to start companies that generate big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 well as a solution…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Ability to provision clusters on-demand in the cloud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Commoditization and democratization of big data capabilities</a:t>
            </a:r>
          </a:p>
        </p:txBody>
      </p:sp>
    </p:spTree>
    <p:extLst>
      <p:ext uri="{BB962C8B-B14F-4D97-AF65-F5344CB8AC3E}">
        <p14:creationId xmlns:p14="http://schemas.microsoft.com/office/powerpoint/2010/main" val="3837132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(Clouds)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>
                <a:solidFill>
                  <a:schemeClr val="bg2"/>
                </a:solidFill>
                <a:latin typeface="Gill Sans"/>
                <a:cs typeface="Gill Sans"/>
              </a:rPr>
              <a:t>So, what </a:t>
            </a:r>
            <a:r>
              <a:rPr lang="en-US" sz="3200" b="0" i="1" dirty="0">
                <a:solidFill>
                  <a:schemeClr val="bg2"/>
                </a:solidFill>
                <a:latin typeface="Gill Sans"/>
                <a:cs typeface="Gill Sans"/>
              </a:rPr>
              <a:t>is</a:t>
            </a:r>
            <a:r>
              <a:rPr lang="en-US" sz="3200" b="0" dirty="0">
                <a:solidFill>
                  <a:schemeClr val="bg2"/>
                </a:solidFill>
                <a:latin typeface="Gill Sans"/>
                <a:cs typeface="Gill Sans"/>
              </a:rPr>
              <a:t> the cloud?</a:t>
            </a:r>
          </a:p>
        </p:txBody>
      </p:sp>
    </p:spTree>
    <p:extLst>
      <p:ext uri="{BB962C8B-B14F-4D97-AF65-F5344CB8AC3E}">
        <p14:creationId xmlns:p14="http://schemas.microsoft.com/office/powerpoint/2010/main" val="145474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rix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590"/>
            <a:ext cx="9256987" cy="7405590"/>
          </a:xfrm>
          <a:prstGeom prst="rect">
            <a:avLst/>
          </a:prstGeom>
        </p:spPr>
      </p:pic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>
                <a:latin typeface="Gill Sans"/>
                <a:cs typeface="Gill Sans"/>
              </a:rPr>
              <a:t>What </a:t>
            </a:r>
            <a:r>
              <a:rPr lang="en-US" sz="3200" b="0" i="1" dirty="0">
                <a:latin typeface="Gill Sans"/>
                <a:cs typeface="Gill Sans"/>
              </a:rPr>
              <a:t>is</a:t>
            </a:r>
            <a:r>
              <a:rPr lang="en-US" sz="3200" b="0" dirty="0">
                <a:latin typeface="Gill Sans"/>
                <a:cs typeface="Gill Sans"/>
              </a:rPr>
              <a:t> the Matrix?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 The Matrix - PPC Wiki - </a:t>
            </a:r>
            <a:r>
              <a:rPr lang="en-US" sz="1000" b="0" dirty="0" err="1"/>
              <a:t>Wikia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30613853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 The Matrix</a:t>
            </a:r>
          </a:p>
        </p:txBody>
      </p:sp>
    </p:spTree>
    <p:extLst>
      <p:ext uri="{BB962C8B-B14F-4D97-AF65-F5344CB8AC3E}">
        <p14:creationId xmlns:p14="http://schemas.microsoft.com/office/powerpoint/2010/main" val="109885989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DViewpoi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8145" y="-1"/>
            <a:ext cx="10598728" cy="6858001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25346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(The </a:t>
            </a:r>
            <a:r>
              <a:rPr lang="en-US" sz="1000" b="0" dirty="0" err="1">
                <a:solidFill>
                  <a:srgbClr val="FFFFFF"/>
                </a:solidFill>
              </a:rPr>
              <a:t>Dalles</a:t>
            </a:r>
            <a:r>
              <a:rPr lang="en-US" sz="1000" b="0" dirty="0">
                <a:solidFill>
                  <a:srgbClr val="FFFFFF"/>
                </a:solidFill>
              </a:rPr>
              <a:t>, Oregon)</a:t>
            </a:r>
          </a:p>
        </p:txBody>
      </p:sp>
    </p:spTree>
    <p:extLst>
      <p:ext uri="{BB962C8B-B14F-4D97-AF65-F5344CB8AC3E}">
        <p14:creationId xmlns:p14="http://schemas.microsoft.com/office/powerpoint/2010/main" val="33022662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-Dall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61234" y="0"/>
            <a:ext cx="10266468" cy="6858000"/>
          </a:xfrm>
          <a:prstGeom prst="rect">
            <a:avLst/>
          </a:prstGeom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0" y="6611938"/>
            <a:ext cx="24897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Bonneville Power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76897550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S_0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02107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LS_00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348" y="-1"/>
            <a:ext cx="10326348" cy="688251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67072711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Agenda for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21803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Cloud computing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Datacenter architectures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cluster architecture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physical execution</a:t>
            </a:r>
          </a:p>
        </p:txBody>
      </p:sp>
    </p:spTree>
    <p:extLst>
      <p:ext uri="{BB962C8B-B14F-4D97-AF65-F5344CB8AC3E}">
        <p14:creationId xmlns:p14="http://schemas.microsoft.com/office/powerpoint/2010/main" val="204665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arroso-server.pn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838200" y="3200400"/>
            <a:ext cx="2124075" cy="838200"/>
          </a:xfrm>
          <a:prstGeom prst="rect">
            <a:avLst/>
          </a:prstGeom>
        </p:spPr>
      </p:pic>
      <p:pic>
        <p:nvPicPr>
          <p:cNvPr id="5" name="Picture 4" descr="Barroso-clus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2286000"/>
            <a:ext cx="3654448" cy="2438399"/>
          </a:xfrm>
          <a:prstGeom prst="rect">
            <a:avLst/>
          </a:prstGeom>
        </p:spPr>
      </p:pic>
      <p:pic>
        <p:nvPicPr>
          <p:cNvPr id="6" name="Picture 5" descr="Barroso-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2057400"/>
            <a:ext cx="1247553" cy="347172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Barroso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Urs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Hölzle</a:t>
            </a:r>
            <a:r>
              <a:rPr lang="en-US" sz="1000" b="0" dirty="0">
                <a:solidFill>
                  <a:schemeClr val="bg1"/>
                </a:solidFill>
              </a:rPr>
              <a:t> (2009)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6147921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26728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Y_2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1714"/>
            <a:ext cx="10287000" cy="6856286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51117556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264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382573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Facebook</a:t>
            </a:r>
          </a:p>
        </p:txBody>
      </p:sp>
    </p:spTree>
    <p:extLst>
      <p:ext uri="{BB962C8B-B14F-4D97-AF65-F5344CB8AC3E}">
        <p14:creationId xmlns:p14="http://schemas.microsoft.com/office/powerpoint/2010/main" val="139318337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atacenter.pn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463629" y="1582739"/>
            <a:ext cx="8299371" cy="489426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Barroso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Urs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Hölzle</a:t>
            </a:r>
            <a:r>
              <a:rPr lang="en-US" sz="1000" b="0" dirty="0">
                <a:solidFill>
                  <a:schemeClr val="bg1"/>
                </a:solidFill>
              </a:rPr>
              <a:t> (2013)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Anatomy of a Datacenter</a:t>
            </a:r>
          </a:p>
        </p:txBody>
      </p:sp>
    </p:spTree>
    <p:extLst>
      <p:ext uri="{BB962C8B-B14F-4D97-AF65-F5344CB8AC3E}">
        <p14:creationId xmlns:p14="http://schemas.microsoft.com/office/powerpoint/2010/main" val="121879719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Barroso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Urs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Hölzle</a:t>
            </a:r>
            <a:r>
              <a:rPr lang="en-US" sz="1000" b="0" dirty="0">
                <a:solidFill>
                  <a:schemeClr val="bg1"/>
                </a:solidFill>
              </a:rPr>
              <a:t> (2013)</a:t>
            </a:r>
          </a:p>
        </p:txBody>
      </p:sp>
      <p:pic>
        <p:nvPicPr>
          <p:cNvPr id="6" name="Picture 5" descr="dc-cool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400300"/>
            <a:ext cx="7861300" cy="30861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Datacenter cooling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a computer?</a:t>
            </a:r>
          </a:p>
        </p:txBody>
      </p:sp>
    </p:spTree>
    <p:extLst>
      <p:ext uri="{BB962C8B-B14F-4D97-AF65-F5344CB8AC3E}">
        <p14:creationId xmlns:p14="http://schemas.microsoft.com/office/powerpoint/2010/main" val="1625364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LS_01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429" y="0"/>
            <a:ext cx="10288429" cy="685723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50161531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DI_015B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262"/>
            <a:ext cx="10193155" cy="6793738"/>
          </a:xfrm>
          <a:prstGeom prst="rect">
            <a:avLst/>
          </a:prstGeom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42081327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center-genera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701"/>
            <a:ext cx="10287000" cy="6859702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15672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/>
              <a:t>CumminsPower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9450633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2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5215"/>
            <a:ext cx="10312400" cy="6873215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89073746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Today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</a:p>
        </p:txBody>
      </p:sp>
      <p:sp>
        <p:nvSpPr>
          <p:cNvPr id="2" name="Down Arrow 1"/>
          <p:cNvSpPr/>
          <p:nvPr/>
        </p:nvSpPr>
        <p:spPr bwMode="auto">
          <a:xfrm rot="17787169" flipV="1">
            <a:off x="5962864" y="4900049"/>
            <a:ext cx="685800" cy="80825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79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How much is 30 MW?</a:t>
            </a:r>
          </a:p>
        </p:txBody>
      </p:sp>
    </p:spTree>
    <p:extLst>
      <p:ext uri="{BB962C8B-B14F-4D97-AF65-F5344CB8AC3E}">
        <p14:creationId xmlns:p14="http://schemas.microsoft.com/office/powerpoint/2010/main" val="51608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Barroso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Urs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Hölzle</a:t>
            </a:r>
            <a:r>
              <a:rPr lang="en-US" sz="1000" b="0" dirty="0">
                <a:solidFill>
                  <a:schemeClr val="bg1"/>
                </a:solidFill>
              </a:rPr>
              <a:t> (2013)</a:t>
            </a:r>
          </a:p>
        </p:txBody>
      </p:sp>
      <p:pic>
        <p:nvPicPr>
          <p:cNvPr id="3" name="Picture 2" descr="server-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154436" cy="502336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Datacenter Organization</a:t>
            </a:r>
          </a:p>
        </p:txBody>
      </p:sp>
    </p:spTree>
    <p:extLst>
      <p:ext uri="{BB962C8B-B14F-4D97-AF65-F5344CB8AC3E}">
        <p14:creationId xmlns:p14="http://schemas.microsoft.com/office/powerpoint/2010/main" val="20162454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computer!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It’s all about the right level of abstraction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Moving beyond the von Neumann architecture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“instruction set” of the datacenter computer?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Hide system-level details from the developers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more race conditions, lock contention,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need to explicitly worry about reliability, fault tolerance,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Separating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what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from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specifies the computation that needs to be performed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Execution framework (“runtime”) handles actual execution</a:t>
            </a:r>
          </a:p>
        </p:txBody>
      </p:sp>
      <p:sp>
        <p:nvSpPr>
          <p:cNvPr id="9" name="TextBox 8"/>
          <p:cNvSpPr txBox="1"/>
          <p:nvPr/>
        </p:nvSpPr>
        <p:spPr>
          <a:xfrm rot="21343899">
            <a:off x="5040285" y="5895899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FF0000"/>
                </a:solidFill>
                <a:latin typeface="Gill Sans"/>
                <a:cs typeface="Gill Sans"/>
              </a:rPr>
              <a:t>Wait, why do we care?</a:t>
            </a:r>
          </a:p>
        </p:txBody>
      </p:sp>
    </p:spTree>
    <p:extLst>
      <p:ext uri="{BB962C8B-B14F-4D97-AF65-F5344CB8AC3E}">
        <p14:creationId xmlns:p14="http://schemas.microsoft.com/office/powerpoint/2010/main" val="82800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Mechanical Sympathy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38800" y="43013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38800" y="31993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38800" y="20929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582828" y="25608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486400" y="5334000"/>
            <a:ext cx="25146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5075" y="2522968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“You don’t have to be an engineer to be be a racing driver, but you do have to have mechanical sympathy” </a:t>
            </a:r>
          </a:p>
          <a:p>
            <a:pPr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   </a:t>
            </a:r>
            <a:r>
              <a:rPr lang="mr-IN" sz="1800" b="0" kern="0" dirty="0">
                <a:solidFill>
                  <a:srgbClr val="000000"/>
                </a:solidFill>
                <a:latin typeface="Gill Sans"/>
                <a:cs typeface="Gill Sans"/>
              </a:rPr>
              <a:t>–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Formula One driver Jackie Stewart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50" y="3774807"/>
            <a:ext cx="1845350" cy="27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6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Intuitions of time and space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long does it take to read 100 TBs from 100 hard drives?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00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long will it take to exchange 1b key-value pairs: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054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Now, what about SSDs?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39770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Between machines on the same rack?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3580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Between datacenters across the Atlantic?</a:t>
            </a:r>
          </a:p>
        </p:txBody>
      </p:sp>
    </p:spTree>
    <p:extLst>
      <p:ext uri="{BB962C8B-B14F-4D97-AF65-F5344CB8AC3E}">
        <p14:creationId xmlns:p14="http://schemas.microsoft.com/office/powerpoint/2010/main" val="6297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  <p:bldP spid="16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 bwMode="auto">
          <a:xfrm>
            <a:off x="1066800" y="1494099"/>
            <a:ext cx="7014464" cy="665930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981200" y="2239701"/>
            <a:ext cx="5181600" cy="5181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895600" y="3154101"/>
            <a:ext cx="3352800" cy="3352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Storage Hierarchy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962400" y="4220901"/>
            <a:ext cx="1219200" cy="1219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76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Local Machine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77131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0" kern="0" dirty="0">
                <a:solidFill>
                  <a:srgbClr val="000000"/>
                </a:solidFill>
                <a:latin typeface="Gill Sans"/>
                <a:cs typeface="Gill Sans"/>
              </a:rPr>
              <a:t>L1/L2/L3 cache, memory, SSD, magnetic disks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99991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0" kern="0" dirty="0">
                <a:solidFill>
                  <a:srgbClr val="000000"/>
                </a:solidFill>
                <a:latin typeface="Gill Sans"/>
                <a:cs typeface="Gill Sans"/>
              </a:rPr>
              <a:t>capacity, latency, bandwidth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3409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Remote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Same Rack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242649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Remote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Rack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1504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Remote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Datacenter</a:t>
            </a:r>
          </a:p>
        </p:txBody>
      </p:sp>
    </p:spTree>
    <p:extLst>
      <p:ext uri="{BB962C8B-B14F-4D97-AF65-F5344CB8AC3E}">
        <p14:creationId xmlns:p14="http://schemas.microsoft.com/office/powerpoint/2010/main" val="148730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8" grpId="0" animBg="1"/>
      <p:bldP spid="13" grpId="0" animBg="1"/>
      <p:bldP spid="2" grpId="0" animBg="1"/>
      <p:bldP spid="11" grpId="0"/>
      <p:bldP spid="9" grpId="0"/>
      <p:bldP spid="12" grpId="0"/>
      <p:bldP spid="24" grpId="0"/>
      <p:bldP spid="25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umb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838200"/>
            <a:ext cx="2590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According to Jeff Dean</a:t>
            </a:r>
          </a:p>
        </p:txBody>
      </p:sp>
    </p:spTree>
    <p:extLst>
      <p:ext uri="{BB962C8B-B14F-4D97-AF65-F5344CB8AC3E}">
        <p14:creationId xmlns:p14="http://schemas.microsoft.com/office/powerpoint/2010/main" val="188065524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7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Hadoop Cluster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1429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get data to the workers?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Let’s consider a typical supercomputer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33400" y="3395663"/>
            <a:ext cx="2928938" cy="1619310"/>
            <a:chOff x="533400" y="3167063"/>
            <a:chExt cx="2928938" cy="1619310"/>
          </a:xfrm>
        </p:grpSpPr>
        <p:pic>
          <p:nvPicPr>
            <p:cNvPr id="36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37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extBox 7"/>
            <p:cNvSpPr txBox="1">
              <a:spLocks noChangeArrowheads="1"/>
            </p:cNvSpPr>
            <p:nvPr/>
          </p:nvSpPr>
          <p:spPr bwMode="auto">
            <a:xfrm>
              <a:off x="1252538" y="4386263"/>
              <a:ext cx="19355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Compute Nodes</a:t>
              </a:r>
            </a:p>
          </p:txBody>
        </p:sp>
        <p:pic>
          <p:nvPicPr>
            <p:cNvPr id="4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>
            <a:off x="3581400" y="4038600"/>
            <a:ext cx="1219200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4953000" y="2590800"/>
            <a:ext cx="3657600" cy="3124200"/>
            <a:chOff x="5105400" y="3200400"/>
            <a:chExt cx="3657600" cy="3124200"/>
          </a:xfrm>
        </p:grpSpPr>
        <p:pic>
          <p:nvPicPr>
            <p:cNvPr id="46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2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734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33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quoia5.1000pix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20200" cy="7376160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6200" y="4800600"/>
            <a:ext cx="57912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l Sans"/>
                <a:cs typeface="Gill Sans"/>
              </a:rPr>
              <a:t>Sequoia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16.32 PFLOPS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98,304 nodes with 1,572,864 million cores</a:t>
            </a:r>
            <a:b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1.6 petabytes of memory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7.9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MWatts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total power</a:t>
            </a: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76200" y="6400800"/>
            <a:ext cx="45852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Deployed in 2012, still #8 in TOP500 List (June 2018)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304800"/>
            <a:ext cx="7230532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5547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(Clouds)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>
                <a:solidFill>
                  <a:schemeClr val="bg2"/>
                </a:solidFill>
                <a:latin typeface="Gill Sans"/>
                <a:cs typeface="Gill Sans"/>
              </a:rPr>
              <a:t>Aside: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34570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quoiaSystemConfig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800"/>
            <a:ext cx="9144000" cy="573024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97975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LLNL</a:t>
            </a:r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381000" y="4953000"/>
            <a:ext cx="14414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1.6 PB RAM</a:t>
            </a: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3941859" y="6172200"/>
            <a:ext cx="126028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55 PB ZFS</a:t>
            </a:r>
          </a:p>
        </p:txBody>
      </p:sp>
    </p:spTree>
    <p:extLst>
      <p:ext uri="{BB962C8B-B14F-4D97-AF65-F5344CB8AC3E}">
        <p14:creationId xmlns:p14="http://schemas.microsoft.com/office/powerpoint/2010/main" val="31710591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Compute-Intensive vs. Data-Intensive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-76200" y="56343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Why does this make sense for compute-intensive tasks?</a:t>
            </a:r>
            <a:endParaRPr lang="en-US" sz="1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0" y="60153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What’s the issue for data-intensive tasks?</a:t>
            </a:r>
            <a:endParaRPr lang="en-US" sz="1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33400" y="3395663"/>
            <a:ext cx="2928938" cy="1619310"/>
            <a:chOff x="533400" y="3167063"/>
            <a:chExt cx="2928938" cy="1619310"/>
          </a:xfrm>
        </p:grpSpPr>
        <p:pic>
          <p:nvPicPr>
            <p:cNvPr id="3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extBox 7"/>
            <p:cNvSpPr txBox="1">
              <a:spLocks noChangeArrowheads="1"/>
            </p:cNvSpPr>
            <p:nvPr/>
          </p:nvSpPr>
          <p:spPr bwMode="auto">
            <a:xfrm>
              <a:off x="1252538" y="4386263"/>
              <a:ext cx="19355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Compute Nodes</a:t>
              </a:r>
            </a:p>
          </p:txBody>
        </p:sp>
        <p:pic>
          <p:nvPicPr>
            <p:cNvPr id="3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3581400" y="4038600"/>
            <a:ext cx="1219200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953000" y="2590800"/>
            <a:ext cx="3657600" cy="3124200"/>
            <a:chOff x="5105400" y="3200400"/>
            <a:chExt cx="3657600" cy="3124200"/>
          </a:xfrm>
        </p:grpSpPr>
        <p:pic>
          <p:nvPicPr>
            <p:cNvPr id="4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7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734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16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33400" y="3395663"/>
            <a:ext cx="2928938" cy="1619310"/>
            <a:chOff x="533400" y="3167063"/>
            <a:chExt cx="2928938" cy="1619310"/>
          </a:xfrm>
        </p:grpSpPr>
        <p:pic>
          <p:nvPicPr>
            <p:cNvPr id="3174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51" name="TextBox 7"/>
            <p:cNvSpPr txBox="1">
              <a:spLocks noChangeArrowheads="1"/>
            </p:cNvSpPr>
            <p:nvPr/>
          </p:nvSpPr>
          <p:spPr bwMode="auto">
            <a:xfrm>
              <a:off x="1252538" y="4386263"/>
              <a:ext cx="19355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Compute Nodes</a:t>
              </a:r>
            </a:p>
          </p:txBody>
        </p:sp>
        <p:pic>
          <p:nvPicPr>
            <p:cNvPr id="3175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>
            <a:off x="3581400" y="4038600"/>
            <a:ext cx="1219200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953000" y="2590800"/>
            <a:ext cx="3657600" cy="3124200"/>
            <a:chOff x="5105400" y="3200400"/>
            <a:chExt cx="3657600" cy="3124200"/>
          </a:xfrm>
        </p:grpSpPr>
        <p:pic>
          <p:nvPicPr>
            <p:cNvPr id="3176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1765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6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7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8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9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770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734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solution?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move data to workers… move workers to the data!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idea: co-locate storage and compute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981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Start up worker on nodes that hold the data</a:t>
            </a:r>
          </a:p>
        </p:txBody>
      </p:sp>
    </p:spTree>
    <p:extLst>
      <p:ext uri="{BB962C8B-B14F-4D97-AF65-F5344CB8AC3E}">
        <p14:creationId xmlns:p14="http://schemas.microsoft.com/office/powerpoint/2010/main" val="114821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24200" y="3200400"/>
            <a:ext cx="2928938" cy="1447800"/>
            <a:chOff x="533400" y="3167063"/>
            <a:chExt cx="2928938" cy="1447800"/>
          </a:xfrm>
        </p:grpSpPr>
        <p:pic>
          <p:nvPicPr>
            <p:cNvPr id="3174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solution?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move data to workers… move workers to the data!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idea: co-locate storage and compute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981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Start up worker on nodes that hold the data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541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 need a distributed file system for managing this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0" y="5791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GFS (Google File System) for Google’s MapReduce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HDFS (Hadoop Distributed File System) for Hadoop</a:t>
            </a:r>
          </a:p>
        </p:txBody>
      </p:sp>
      <p:pic>
        <p:nvPicPr>
          <p:cNvPr id="34" name="Picture 33" descr="free-computer-hard-drive-clipart-harddisk-8-png-jN7FJ0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148137"/>
            <a:ext cx="609600" cy="609600"/>
          </a:xfrm>
          <a:prstGeom prst="rect">
            <a:avLst/>
          </a:prstGeom>
        </p:spPr>
      </p:pic>
      <p:pic>
        <p:nvPicPr>
          <p:cNvPr id="58" name="Picture 57" descr="free-computer-hard-drive-clipart-harddisk-8-png-jN7FJ0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995737"/>
            <a:ext cx="609600" cy="609600"/>
          </a:xfrm>
          <a:prstGeom prst="rect">
            <a:avLst/>
          </a:prstGeom>
        </p:spPr>
      </p:pic>
      <p:pic>
        <p:nvPicPr>
          <p:cNvPr id="59" name="Picture 58" descr="free-computer-hard-drive-clipart-harddisk-8-png-jN7FJ0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148137"/>
            <a:ext cx="609600" cy="609600"/>
          </a:xfrm>
          <a:prstGeom prst="rect">
            <a:avLst/>
          </a:prstGeom>
        </p:spPr>
      </p:pic>
      <p:pic>
        <p:nvPicPr>
          <p:cNvPr id="60" name="Picture 59" descr="free-computer-hard-drive-clipart-harddisk-8-png-jN7FJ0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95737"/>
            <a:ext cx="609600" cy="609600"/>
          </a:xfrm>
          <a:prstGeom prst="rect">
            <a:avLst/>
          </a:prstGeom>
        </p:spPr>
      </p:pic>
      <p:pic>
        <p:nvPicPr>
          <p:cNvPr id="61" name="Picture 60" descr="free-computer-hard-drive-clipart-harddisk-8-png-jN7FJ0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148137"/>
            <a:ext cx="609600" cy="609600"/>
          </a:xfrm>
          <a:prstGeom prst="rect">
            <a:avLst/>
          </a:prstGeom>
        </p:spPr>
      </p:pic>
      <p:pic>
        <p:nvPicPr>
          <p:cNvPr id="62" name="Picture 61" descr="free-computer-hard-drive-clipart-harddisk-8-png-jN7FJ0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995737"/>
            <a:ext cx="609600" cy="609600"/>
          </a:xfrm>
          <a:prstGeom prst="rect">
            <a:avLst/>
          </a:prstGeom>
        </p:spPr>
      </p:pic>
      <p:pic>
        <p:nvPicPr>
          <p:cNvPr id="63" name="Picture 62" descr="free-computer-hard-drive-clipart-harddisk-8-png-jN7FJ0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1481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2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GFS: Assumptions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Commodity hardware over “exotic” hardware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Scale “out”, not “up”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High component failure rates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67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Inexpensive commodity components fail all the 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1621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“Modest” number of huge files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5431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Multi-gigabyte files are common, if not encouraged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095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Files are write-once, mostly appended 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476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Logs are a common case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0" y="6611779"/>
            <a:ext cx="7483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GFS slides adapted from material by </a:t>
            </a:r>
            <a:r>
              <a:rPr lang="da-DK" sz="1000" b="0" dirty="0">
                <a:solidFill>
                  <a:schemeClr val="bg1"/>
                </a:solidFill>
              </a:rPr>
              <a:t>(Ghemawat et al., SOSP 2003)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5029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Large streaming reads over random access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410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Design for high sustained throughput over low latency</a:t>
            </a:r>
          </a:p>
        </p:txBody>
      </p:sp>
    </p:spTree>
    <p:extLst>
      <p:ext uri="{BB962C8B-B14F-4D97-AF65-F5344CB8AC3E}">
        <p14:creationId xmlns:p14="http://schemas.microsoft.com/office/powerpoint/2010/main" val="62235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7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GFS: Design Decisions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857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Files stored as chunks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8667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Fixed size (64MB)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Reliability through replication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chunk replicated across 3+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chunkservers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238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master to coordinate access and hold metadata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193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centralized management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095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 data caching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476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Little benefit for streaming reads over large datasets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5010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Simplify the API: not POSIX!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391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Push many issues onto the client (e.g., data layout)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HDFS = GFS clone (same basic ideas)</a:t>
            </a:r>
          </a:p>
        </p:txBody>
      </p:sp>
    </p:spTree>
    <p:extLst>
      <p:ext uri="{BB962C8B-B14F-4D97-AF65-F5344CB8AC3E}">
        <p14:creationId xmlns:p14="http://schemas.microsoft.com/office/powerpoint/2010/main" val="195263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7" grpId="0"/>
      <p:bldP spid="18" grpId="0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From GFS to HDFS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894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Terminology differences: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7042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GFS master = Hadoop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namenode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GFS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chunkservers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Hadoop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Implementation differences: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611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Different consistency model for file appends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Implementation language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For the most part, we’ll use Hadoop terminology…</a:t>
            </a:r>
          </a:p>
        </p:txBody>
      </p:sp>
    </p:spTree>
    <p:extLst>
      <p:ext uri="{BB962C8B-B14F-4D97-AF65-F5344CB8AC3E}">
        <p14:creationId xmlns:p14="http://schemas.microsoft.com/office/powerpoint/2010/main" val="112717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0" y="6611938"/>
            <a:ext cx="27414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Adapted from (</a:t>
            </a:r>
            <a:r>
              <a:rPr lang="en-US" sz="1000" b="0" dirty="0" err="1">
                <a:solidFill>
                  <a:schemeClr val="bg1"/>
                </a:solidFill>
              </a:rPr>
              <a:t>Ghemawat</a:t>
            </a:r>
            <a:r>
              <a:rPr lang="en-US" sz="1000" b="0" dirty="0">
                <a:solidFill>
                  <a:schemeClr val="bg1"/>
                </a:solidFill>
              </a:rPr>
              <a:t> et al., SOSP 2003)</a:t>
            </a:r>
          </a:p>
        </p:txBody>
      </p:sp>
      <p:sp>
        <p:nvSpPr>
          <p:cNvPr id="113" name="Rectangle 6"/>
          <p:cNvSpPr>
            <a:spLocks noChangeArrowheads="1"/>
          </p:cNvSpPr>
          <p:nvPr/>
        </p:nvSpPr>
        <p:spPr bwMode="auto">
          <a:xfrm>
            <a:off x="1188720" y="2331004"/>
            <a:ext cx="109728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4" name="Straight Arrow Connector 53"/>
          <p:cNvCxnSpPr>
            <a:cxnSpLocks noChangeShapeType="1"/>
          </p:cNvCxnSpPr>
          <p:nvPr/>
        </p:nvCxnSpPr>
        <p:spPr bwMode="auto">
          <a:xfrm>
            <a:off x="2286000" y="27120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15" name="Straight Arrow Connector 55"/>
          <p:cNvCxnSpPr>
            <a:cxnSpLocks noChangeShapeType="1"/>
          </p:cNvCxnSpPr>
          <p:nvPr/>
        </p:nvCxnSpPr>
        <p:spPr bwMode="auto">
          <a:xfrm rot="10800000">
            <a:off x="2286000" y="28644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16" name="TextBox 58"/>
          <p:cNvSpPr txBox="1">
            <a:spLocks noChangeArrowheads="1"/>
          </p:cNvSpPr>
          <p:nvPr/>
        </p:nvSpPr>
        <p:spPr bwMode="auto">
          <a:xfrm>
            <a:off x="2653514" y="2483404"/>
            <a:ext cx="140615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(file name, block id)</a:t>
            </a:r>
          </a:p>
        </p:txBody>
      </p:sp>
      <p:sp>
        <p:nvSpPr>
          <p:cNvPr id="117" name="TextBox 59"/>
          <p:cNvSpPr txBox="1">
            <a:spLocks noChangeArrowheads="1"/>
          </p:cNvSpPr>
          <p:nvPr/>
        </p:nvSpPr>
        <p:spPr bwMode="auto">
          <a:xfrm>
            <a:off x="2501114" y="2864404"/>
            <a:ext cx="16898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(block id, block location)</a:t>
            </a:r>
          </a:p>
        </p:txBody>
      </p:sp>
      <p:sp>
        <p:nvSpPr>
          <p:cNvPr id="118" name="TextBox 69"/>
          <p:cNvSpPr txBox="1">
            <a:spLocks noChangeArrowheads="1"/>
          </p:cNvSpPr>
          <p:nvPr/>
        </p:nvSpPr>
        <p:spPr bwMode="auto">
          <a:xfrm>
            <a:off x="4686300" y="3778804"/>
            <a:ext cx="168026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instructions to datanode</a:t>
            </a:r>
          </a:p>
        </p:txBody>
      </p:sp>
      <p:sp>
        <p:nvSpPr>
          <p:cNvPr id="119" name="TextBox 70"/>
          <p:cNvSpPr txBox="1">
            <a:spLocks noChangeArrowheads="1"/>
          </p:cNvSpPr>
          <p:nvPr/>
        </p:nvSpPr>
        <p:spPr bwMode="auto">
          <a:xfrm>
            <a:off x="5589589" y="4159804"/>
            <a:ext cx="111601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datanode state</a:t>
            </a:r>
          </a:p>
        </p:txBody>
      </p:sp>
      <p:cxnSp>
        <p:nvCxnSpPr>
          <p:cNvPr id="120" name="Straight Arrow Connector 71"/>
          <p:cNvCxnSpPr>
            <a:cxnSpLocks noChangeShapeType="1"/>
          </p:cNvCxnSpPr>
          <p:nvPr/>
        </p:nvCxnSpPr>
        <p:spPr bwMode="auto">
          <a:xfrm>
            <a:off x="1981200" y="4540804"/>
            <a:ext cx="2362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21" name="TextBox 72"/>
          <p:cNvSpPr txBox="1">
            <a:spLocks noChangeArrowheads="1"/>
          </p:cNvSpPr>
          <p:nvPr/>
        </p:nvSpPr>
        <p:spPr bwMode="auto">
          <a:xfrm>
            <a:off x="2362200" y="4278867"/>
            <a:ext cx="14991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(block id, byte range)</a:t>
            </a:r>
          </a:p>
        </p:txBody>
      </p:sp>
      <p:cxnSp>
        <p:nvCxnSpPr>
          <p:cNvPr id="122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1181894" y="3739910"/>
            <a:ext cx="1600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23" name="Shape 79"/>
          <p:cNvCxnSpPr>
            <a:cxnSpLocks noChangeShapeType="1"/>
          </p:cNvCxnSpPr>
          <p:nvPr/>
        </p:nvCxnSpPr>
        <p:spPr bwMode="auto">
          <a:xfrm rot="10800000">
            <a:off x="1524000" y="2940604"/>
            <a:ext cx="2819400" cy="1752600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4" name="TextBox 84"/>
          <p:cNvSpPr txBox="1">
            <a:spLocks noChangeArrowheads="1"/>
          </p:cNvSpPr>
          <p:nvPr/>
        </p:nvSpPr>
        <p:spPr bwMode="auto">
          <a:xfrm>
            <a:off x="2362200" y="4693204"/>
            <a:ext cx="8274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block data</a:t>
            </a:r>
          </a:p>
        </p:txBody>
      </p:sp>
      <p:sp>
        <p:nvSpPr>
          <p:cNvPr id="125" name="Rectangle 6"/>
          <p:cNvSpPr>
            <a:spLocks noChangeArrowheads="1"/>
          </p:cNvSpPr>
          <p:nvPr/>
        </p:nvSpPr>
        <p:spPr bwMode="auto">
          <a:xfrm>
            <a:off x="4343400" y="2026204"/>
            <a:ext cx="3124200" cy="1752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4343400" y="2026204"/>
            <a:ext cx="3124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namenode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4343400" y="3778804"/>
            <a:ext cx="1676400" cy="1707596"/>
            <a:chOff x="1828800" y="4572000"/>
            <a:chExt cx="1676400" cy="1707596"/>
          </a:xfrm>
        </p:grpSpPr>
        <p:grpSp>
          <p:nvGrpSpPr>
            <p:cNvPr id="128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31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2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</a:p>
            </p:txBody>
          </p:sp>
          <p:sp>
            <p:nvSpPr>
              <p:cNvPr id="133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34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5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3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7" name="Straight Connector 39"/>
              <p:cNvCxnSpPr>
                <a:cxnSpLocks noChangeShapeType="1"/>
                <a:endCxn id="134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8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40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29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30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1" name="Group 140"/>
          <p:cNvGrpSpPr/>
          <p:nvPr/>
        </p:nvGrpSpPr>
        <p:grpSpPr>
          <a:xfrm>
            <a:off x="6477000" y="3778804"/>
            <a:ext cx="1676400" cy="1707596"/>
            <a:chOff x="1828800" y="4572000"/>
            <a:chExt cx="1676400" cy="1707596"/>
          </a:xfrm>
        </p:grpSpPr>
        <p:grpSp>
          <p:nvGrpSpPr>
            <p:cNvPr id="142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45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6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</a:p>
            </p:txBody>
          </p:sp>
          <p:sp>
            <p:nvSpPr>
              <p:cNvPr id="147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48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9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50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1" name="Straight Connector 39"/>
              <p:cNvCxnSpPr>
                <a:cxnSpLocks noChangeShapeType="1"/>
                <a:endCxn id="148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2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3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54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43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4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55" name="TextBox 9"/>
          <p:cNvSpPr txBox="1">
            <a:spLocks noChangeArrowheads="1"/>
          </p:cNvSpPr>
          <p:nvPr/>
        </p:nvSpPr>
        <p:spPr bwMode="auto">
          <a:xfrm>
            <a:off x="4648200" y="2556429"/>
            <a:ext cx="12668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File namespace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0"/>
          <p:cNvSpPr txBox="1">
            <a:spLocks noChangeArrowheads="1"/>
          </p:cNvSpPr>
          <p:nvPr/>
        </p:nvSpPr>
        <p:spPr bwMode="auto">
          <a:xfrm>
            <a:off x="6276975" y="2359579"/>
            <a:ext cx="704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12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</a:t>
            </a:r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/bar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7" name="Straight Connector 11"/>
          <p:cNvCxnSpPr>
            <a:cxnSpLocks noChangeShapeType="1"/>
          </p:cNvCxnSpPr>
          <p:nvPr/>
        </p:nvCxnSpPr>
        <p:spPr bwMode="auto">
          <a:xfrm rot="5400000">
            <a:off x="4949826" y="2837416"/>
            <a:ext cx="411162" cy="40481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8" name="Straight Connector 12"/>
          <p:cNvCxnSpPr>
            <a:cxnSpLocks noChangeShapeType="1"/>
          </p:cNvCxnSpPr>
          <p:nvPr/>
        </p:nvCxnSpPr>
        <p:spPr bwMode="auto">
          <a:xfrm rot="16200000" flipH="1">
            <a:off x="5362576" y="2823129"/>
            <a:ext cx="258762" cy="280987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9" name="Straight Connector 13"/>
          <p:cNvCxnSpPr>
            <a:cxnSpLocks noChangeShapeType="1"/>
          </p:cNvCxnSpPr>
          <p:nvPr/>
        </p:nvCxnSpPr>
        <p:spPr bwMode="auto">
          <a:xfrm rot="16200000" flipH="1">
            <a:off x="5295900" y="34359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Straight Connector 14"/>
          <p:cNvCxnSpPr>
            <a:cxnSpLocks noChangeShapeType="1"/>
          </p:cNvCxnSpPr>
          <p:nvPr/>
        </p:nvCxnSpPr>
        <p:spPr bwMode="auto">
          <a:xfrm rot="10800000" flipV="1">
            <a:off x="5181600" y="3321604"/>
            <a:ext cx="228600" cy="22860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Straight Connector 15"/>
          <p:cNvCxnSpPr>
            <a:cxnSpLocks noChangeShapeType="1"/>
          </p:cNvCxnSpPr>
          <p:nvPr/>
        </p:nvCxnSpPr>
        <p:spPr bwMode="auto">
          <a:xfrm rot="16200000" flipH="1">
            <a:off x="5241925" y="29533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2" name="Straight Connector 16"/>
          <p:cNvCxnSpPr>
            <a:cxnSpLocks noChangeShapeType="1"/>
          </p:cNvCxnSpPr>
          <p:nvPr/>
        </p:nvCxnSpPr>
        <p:spPr bwMode="auto">
          <a:xfrm rot="16200000" flipH="1">
            <a:off x="5032375" y="3177142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3" name="Rectangle 21"/>
          <p:cNvSpPr>
            <a:spLocks noChangeArrowheads="1"/>
          </p:cNvSpPr>
          <p:nvPr/>
        </p:nvSpPr>
        <p:spPr bwMode="auto">
          <a:xfrm>
            <a:off x="6400800" y="26358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block 3df2</a:t>
            </a:r>
          </a:p>
        </p:txBody>
      </p:sp>
      <p:cxnSp>
        <p:nvCxnSpPr>
          <p:cNvPr id="164" name="Straight Connector 26"/>
          <p:cNvCxnSpPr>
            <a:cxnSpLocks noChangeShapeType="1"/>
          </p:cNvCxnSpPr>
          <p:nvPr/>
        </p:nvCxnSpPr>
        <p:spPr bwMode="auto">
          <a:xfrm>
            <a:off x="5141913" y="3062842"/>
            <a:ext cx="533400" cy="48736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5" name="Shape 29"/>
          <p:cNvCxnSpPr>
            <a:cxnSpLocks noChangeShapeType="1"/>
            <a:endCxn id="156" idx="1"/>
          </p:cNvCxnSpPr>
          <p:nvPr/>
        </p:nvCxnSpPr>
        <p:spPr bwMode="auto">
          <a:xfrm flipV="1">
            <a:off x="5686425" y="2497692"/>
            <a:ext cx="590550" cy="1014412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sm" len="sm"/>
          </a:ln>
        </p:spPr>
      </p:cxn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1188720" y="2331004"/>
            <a:ext cx="109728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Application</a:t>
            </a:r>
          </a:p>
        </p:txBody>
      </p:sp>
      <p:sp>
        <p:nvSpPr>
          <p:cNvPr id="167" name="Rectangle 35"/>
          <p:cNvSpPr>
            <a:spLocks noChangeArrowheads="1"/>
          </p:cNvSpPr>
          <p:nvPr/>
        </p:nvSpPr>
        <p:spPr bwMode="auto">
          <a:xfrm>
            <a:off x="1188720" y="2635804"/>
            <a:ext cx="109728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Client</a:t>
            </a:r>
          </a:p>
        </p:txBody>
      </p:sp>
      <p:sp>
        <p:nvSpPr>
          <p:cNvPr id="168" name="Rectangle 21"/>
          <p:cNvSpPr>
            <a:spLocks noChangeArrowheads="1"/>
          </p:cNvSpPr>
          <p:nvPr/>
        </p:nvSpPr>
        <p:spPr bwMode="auto">
          <a:xfrm>
            <a:off x="6400800" y="28644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" name="Rectangle 21"/>
          <p:cNvSpPr>
            <a:spLocks noChangeArrowheads="1"/>
          </p:cNvSpPr>
          <p:nvPr/>
        </p:nvSpPr>
        <p:spPr bwMode="auto">
          <a:xfrm>
            <a:off x="6400800" y="30930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0" name="Rectangle 21"/>
          <p:cNvSpPr>
            <a:spLocks noChangeArrowheads="1"/>
          </p:cNvSpPr>
          <p:nvPr/>
        </p:nvSpPr>
        <p:spPr bwMode="auto">
          <a:xfrm>
            <a:off x="6400800" y="33216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HDFS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454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Namenode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Responsibilities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Managing the file system namespace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Holds file/directory structure, file-to-block mapping,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metadata (ownership, access permissions, etc.)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Coordinating file operations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Directs clients to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for reads and writes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data is moved through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namenode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Maintaining overall health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Periodic communication with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Block re-replication and rebalancing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88298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1" name="TextBox 320"/>
          <p:cNvSpPr txBox="1"/>
          <p:nvPr/>
        </p:nvSpPr>
        <p:spPr>
          <a:xfrm>
            <a:off x="138920" y="152400"/>
            <a:ext cx="2604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Logical View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028515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The best thing since sliced bread?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8769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Before clouds…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579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Grids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Connection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Vector supercomputers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7057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Cloud computing means many different things: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0867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Big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Rebranding of web 2.0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Utility computing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Everything as a service</a:t>
            </a:r>
          </a:p>
        </p:txBody>
      </p:sp>
    </p:spTree>
    <p:extLst>
      <p:ext uri="{BB962C8B-B14F-4D97-AF65-F5344CB8AC3E}">
        <p14:creationId xmlns:p14="http://schemas.microsoft.com/office/powerpoint/2010/main" val="1226636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33623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41290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submit</a:t>
            </a: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schedule 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schedule 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71600" y="5267325"/>
            <a:ext cx="620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17788" y="5267325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754438" y="5267325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52673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15200" y="5267325"/>
            <a:ext cx="769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Adapted from (Dean and </a:t>
            </a:r>
            <a:r>
              <a:rPr lang="en-US" sz="1000" b="0" dirty="0" err="1">
                <a:solidFill>
                  <a:schemeClr val="bg1"/>
                </a:solidFill>
              </a:rPr>
              <a:t>Ghemawat</a:t>
            </a:r>
            <a:r>
              <a:rPr lang="en-US" sz="1000" b="0" dirty="0">
                <a:solidFill>
                  <a:schemeClr val="bg1"/>
                </a:solidFill>
              </a:rPr>
              <a:t>, OSDI 2004)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8920" y="152400"/>
            <a:ext cx="2604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Physical View</a:t>
            </a:r>
          </a:p>
        </p:txBody>
      </p:sp>
    </p:spTree>
    <p:extLst>
      <p:ext uri="{BB962C8B-B14F-4D97-AF65-F5344CB8AC3E}">
        <p14:creationId xmlns:p14="http://schemas.microsoft.com/office/powerpoint/2010/main" val="159556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0" y="6611938"/>
            <a:ext cx="27414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Adapted from (</a:t>
            </a:r>
            <a:r>
              <a:rPr lang="en-US" sz="1000" b="0" dirty="0" err="1">
                <a:solidFill>
                  <a:schemeClr val="bg1"/>
                </a:solidFill>
              </a:rPr>
              <a:t>Ghemawat</a:t>
            </a:r>
            <a:r>
              <a:rPr lang="en-US" sz="1000" b="0" dirty="0">
                <a:solidFill>
                  <a:schemeClr val="bg1"/>
                </a:solidFill>
              </a:rPr>
              <a:t> et al., SOSP 2003)</a:t>
            </a:r>
          </a:p>
        </p:txBody>
      </p:sp>
      <p:sp>
        <p:nvSpPr>
          <p:cNvPr id="113" name="Rectangle 6"/>
          <p:cNvSpPr>
            <a:spLocks noChangeArrowheads="1"/>
          </p:cNvSpPr>
          <p:nvPr/>
        </p:nvSpPr>
        <p:spPr bwMode="auto">
          <a:xfrm>
            <a:off x="1188720" y="2331004"/>
            <a:ext cx="109728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4" name="Straight Arrow Connector 53"/>
          <p:cNvCxnSpPr>
            <a:cxnSpLocks noChangeShapeType="1"/>
          </p:cNvCxnSpPr>
          <p:nvPr/>
        </p:nvCxnSpPr>
        <p:spPr bwMode="auto">
          <a:xfrm>
            <a:off x="2286000" y="27120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15" name="Straight Arrow Connector 55"/>
          <p:cNvCxnSpPr>
            <a:cxnSpLocks noChangeShapeType="1"/>
          </p:cNvCxnSpPr>
          <p:nvPr/>
        </p:nvCxnSpPr>
        <p:spPr bwMode="auto">
          <a:xfrm rot="10800000">
            <a:off x="2286000" y="28644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16" name="TextBox 58"/>
          <p:cNvSpPr txBox="1">
            <a:spLocks noChangeArrowheads="1"/>
          </p:cNvSpPr>
          <p:nvPr/>
        </p:nvSpPr>
        <p:spPr bwMode="auto">
          <a:xfrm>
            <a:off x="2653514" y="2483404"/>
            <a:ext cx="140615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(file name, block id)</a:t>
            </a:r>
          </a:p>
        </p:txBody>
      </p:sp>
      <p:sp>
        <p:nvSpPr>
          <p:cNvPr id="117" name="TextBox 59"/>
          <p:cNvSpPr txBox="1">
            <a:spLocks noChangeArrowheads="1"/>
          </p:cNvSpPr>
          <p:nvPr/>
        </p:nvSpPr>
        <p:spPr bwMode="auto">
          <a:xfrm>
            <a:off x="2501114" y="2864404"/>
            <a:ext cx="16898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(block id, block location)</a:t>
            </a:r>
          </a:p>
        </p:txBody>
      </p:sp>
      <p:sp>
        <p:nvSpPr>
          <p:cNvPr id="118" name="TextBox 69"/>
          <p:cNvSpPr txBox="1">
            <a:spLocks noChangeArrowheads="1"/>
          </p:cNvSpPr>
          <p:nvPr/>
        </p:nvSpPr>
        <p:spPr bwMode="auto">
          <a:xfrm>
            <a:off x="4686300" y="3778804"/>
            <a:ext cx="168026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instructions to datanode</a:t>
            </a:r>
          </a:p>
        </p:txBody>
      </p:sp>
      <p:sp>
        <p:nvSpPr>
          <p:cNvPr id="119" name="TextBox 70"/>
          <p:cNvSpPr txBox="1">
            <a:spLocks noChangeArrowheads="1"/>
          </p:cNvSpPr>
          <p:nvPr/>
        </p:nvSpPr>
        <p:spPr bwMode="auto">
          <a:xfrm>
            <a:off x="5589589" y="4159804"/>
            <a:ext cx="111601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datanode state</a:t>
            </a:r>
          </a:p>
        </p:txBody>
      </p:sp>
      <p:cxnSp>
        <p:nvCxnSpPr>
          <p:cNvPr id="120" name="Straight Arrow Connector 71"/>
          <p:cNvCxnSpPr>
            <a:cxnSpLocks noChangeShapeType="1"/>
          </p:cNvCxnSpPr>
          <p:nvPr/>
        </p:nvCxnSpPr>
        <p:spPr bwMode="auto">
          <a:xfrm>
            <a:off x="1981200" y="4540804"/>
            <a:ext cx="2362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21" name="TextBox 72"/>
          <p:cNvSpPr txBox="1">
            <a:spLocks noChangeArrowheads="1"/>
          </p:cNvSpPr>
          <p:nvPr/>
        </p:nvSpPr>
        <p:spPr bwMode="auto">
          <a:xfrm>
            <a:off x="2362200" y="4278867"/>
            <a:ext cx="14991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(block id, byte range)</a:t>
            </a:r>
          </a:p>
        </p:txBody>
      </p:sp>
      <p:cxnSp>
        <p:nvCxnSpPr>
          <p:cNvPr id="122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1181894" y="3739910"/>
            <a:ext cx="1600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23" name="Shape 79"/>
          <p:cNvCxnSpPr>
            <a:cxnSpLocks noChangeShapeType="1"/>
          </p:cNvCxnSpPr>
          <p:nvPr/>
        </p:nvCxnSpPr>
        <p:spPr bwMode="auto">
          <a:xfrm rot="10800000">
            <a:off x="1524000" y="2940604"/>
            <a:ext cx="2819400" cy="1752600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4" name="TextBox 84"/>
          <p:cNvSpPr txBox="1">
            <a:spLocks noChangeArrowheads="1"/>
          </p:cNvSpPr>
          <p:nvPr/>
        </p:nvSpPr>
        <p:spPr bwMode="auto">
          <a:xfrm>
            <a:off x="2362200" y="4693204"/>
            <a:ext cx="8274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block data</a:t>
            </a:r>
          </a:p>
        </p:txBody>
      </p:sp>
      <p:sp>
        <p:nvSpPr>
          <p:cNvPr id="125" name="Rectangle 6"/>
          <p:cNvSpPr>
            <a:spLocks noChangeArrowheads="1"/>
          </p:cNvSpPr>
          <p:nvPr/>
        </p:nvSpPr>
        <p:spPr bwMode="auto">
          <a:xfrm>
            <a:off x="4343400" y="2026204"/>
            <a:ext cx="3124200" cy="1752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4343400" y="2026204"/>
            <a:ext cx="3124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namenode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4343400" y="3778804"/>
            <a:ext cx="1676400" cy="1707596"/>
            <a:chOff x="1828800" y="4572000"/>
            <a:chExt cx="1676400" cy="1707596"/>
          </a:xfrm>
        </p:grpSpPr>
        <p:grpSp>
          <p:nvGrpSpPr>
            <p:cNvPr id="128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31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2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</a:p>
            </p:txBody>
          </p:sp>
          <p:sp>
            <p:nvSpPr>
              <p:cNvPr id="133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34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5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3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7" name="Straight Connector 39"/>
              <p:cNvCxnSpPr>
                <a:cxnSpLocks noChangeShapeType="1"/>
                <a:endCxn id="134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8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40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29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30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1" name="Group 140"/>
          <p:cNvGrpSpPr/>
          <p:nvPr/>
        </p:nvGrpSpPr>
        <p:grpSpPr>
          <a:xfrm>
            <a:off x="6477000" y="3778804"/>
            <a:ext cx="1676400" cy="1707596"/>
            <a:chOff x="1828800" y="4572000"/>
            <a:chExt cx="1676400" cy="1707596"/>
          </a:xfrm>
        </p:grpSpPr>
        <p:grpSp>
          <p:nvGrpSpPr>
            <p:cNvPr id="142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45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6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</a:p>
            </p:txBody>
          </p:sp>
          <p:sp>
            <p:nvSpPr>
              <p:cNvPr id="147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48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9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50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1" name="Straight Connector 39"/>
              <p:cNvCxnSpPr>
                <a:cxnSpLocks noChangeShapeType="1"/>
                <a:endCxn id="148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2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3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54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43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4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55" name="TextBox 9"/>
          <p:cNvSpPr txBox="1">
            <a:spLocks noChangeArrowheads="1"/>
          </p:cNvSpPr>
          <p:nvPr/>
        </p:nvSpPr>
        <p:spPr bwMode="auto">
          <a:xfrm>
            <a:off x="4648200" y="2556429"/>
            <a:ext cx="12668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File namespace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0"/>
          <p:cNvSpPr txBox="1">
            <a:spLocks noChangeArrowheads="1"/>
          </p:cNvSpPr>
          <p:nvPr/>
        </p:nvSpPr>
        <p:spPr bwMode="auto">
          <a:xfrm>
            <a:off x="6276975" y="2359579"/>
            <a:ext cx="704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12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</a:t>
            </a:r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/bar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7" name="Straight Connector 11"/>
          <p:cNvCxnSpPr>
            <a:cxnSpLocks noChangeShapeType="1"/>
          </p:cNvCxnSpPr>
          <p:nvPr/>
        </p:nvCxnSpPr>
        <p:spPr bwMode="auto">
          <a:xfrm rot="5400000">
            <a:off x="4949826" y="2837416"/>
            <a:ext cx="411162" cy="40481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8" name="Straight Connector 12"/>
          <p:cNvCxnSpPr>
            <a:cxnSpLocks noChangeShapeType="1"/>
          </p:cNvCxnSpPr>
          <p:nvPr/>
        </p:nvCxnSpPr>
        <p:spPr bwMode="auto">
          <a:xfrm rot="16200000" flipH="1">
            <a:off x="5362576" y="2823129"/>
            <a:ext cx="258762" cy="280987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9" name="Straight Connector 13"/>
          <p:cNvCxnSpPr>
            <a:cxnSpLocks noChangeShapeType="1"/>
          </p:cNvCxnSpPr>
          <p:nvPr/>
        </p:nvCxnSpPr>
        <p:spPr bwMode="auto">
          <a:xfrm rot="16200000" flipH="1">
            <a:off x="5295900" y="34359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Straight Connector 14"/>
          <p:cNvCxnSpPr>
            <a:cxnSpLocks noChangeShapeType="1"/>
          </p:cNvCxnSpPr>
          <p:nvPr/>
        </p:nvCxnSpPr>
        <p:spPr bwMode="auto">
          <a:xfrm rot="10800000" flipV="1">
            <a:off x="5181600" y="3321604"/>
            <a:ext cx="228600" cy="22860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Straight Connector 15"/>
          <p:cNvCxnSpPr>
            <a:cxnSpLocks noChangeShapeType="1"/>
          </p:cNvCxnSpPr>
          <p:nvPr/>
        </p:nvCxnSpPr>
        <p:spPr bwMode="auto">
          <a:xfrm rot="16200000" flipH="1">
            <a:off x="5241925" y="29533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2" name="Straight Connector 16"/>
          <p:cNvCxnSpPr>
            <a:cxnSpLocks noChangeShapeType="1"/>
          </p:cNvCxnSpPr>
          <p:nvPr/>
        </p:nvCxnSpPr>
        <p:spPr bwMode="auto">
          <a:xfrm rot="16200000" flipH="1">
            <a:off x="5032375" y="3177142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3" name="Rectangle 21"/>
          <p:cNvSpPr>
            <a:spLocks noChangeArrowheads="1"/>
          </p:cNvSpPr>
          <p:nvPr/>
        </p:nvSpPr>
        <p:spPr bwMode="auto">
          <a:xfrm>
            <a:off x="6400800" y="26358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block 3df2</a:t>
            </a:r>
          </a:p>
        </p:txBody>
      </p:sp>
      <p:cxnSp>
        <p:nvCxnSpPr>
          <p:cNvPr id="164" name="Straight Connector 26"/>
          <p:cNvCxnSpPr>
            <a:cxnSpLocks noChangeShapeType="1"/>
          </p:cNvCxnSpPr>
          <p:nvPr/>
        </p:nvCxnSpPr>
        <p:spPr bwMode="auto">
          <a:xfrm>
            <a:off x="5141913" y="3062842"/>
            <a:ext cx="533400" cy="48736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5" name="Shape 29"/>
          <p:cNvCxnSpPr>
            <a:cxnSpLocks noChangeShapeType="1"/>
            <a:endCxn id="156" idx="1"/>
          </p:cNvCxnSpPr>
          <p:nvPr/>
        </p:nvCxnSpPr>
        <p:spPr bwMode="auto">
          <a:xfrm flipV="1">
            <a:off x="5686425" y="2497692"/>
            <a:ext cx="590550" cy="1014412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sm" len="sm"/>
          </a:ln>
        </p:spPr>
      </p:cxn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1188720" y="2331004"/>
            <a:ext cx="109728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Application</a:t>
            </a:r>
          </a:p>
        </p:txBody>
      </p:sp>
      <p:sp>
        <p:nvSpPr>
          <p:cNvPr id="167" name="Rectangle 35"/>
          <p:cNvSpPr>
            <a:spLocks noChangeArrowheads="1"/>
          </p:cNvSpPr>
          <p:nvPr/>
        </p:nvSpPr>
        <p:spPr bwMode="auto">
          <a:xfrm>
            <a:off x="1188720" y="2635804"/>
            <a:ext cx="109728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Client</a:t>
            </a:r>
          </a:p>
        </p:txBody>
      </p:sp>
      <p:sp>
        <p:nvSpPr>
          <p:cNvPr id="168" name="Rectangle 21"/>
          <p:cNvSpPr>
            <a:spLocks noChangeArrowheads="1"/>
          </p:cNvSpPr>
          <p:nvPr/>
        </p:nvSpPr>
        <p:spPr bwMode="auto">
          <a:xfrm>
            <a:off x="6400800" y="28644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" name="Rectangle 21"/>
          <p:cNvSpPr>
            <a:spLocks noChangeArrowheads="1"/>
          </p:cNvSpPr>
          <p:nvPr/>
        </p:nvSpPr>
        <p:spPr bwMode="auto">
          <a:xfrm>
            <a:off x="6400800" y="30930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0" name="Rectangle 21"/>
          <p:cNvSpPr>
            <a:spLocks noChangeArrowheads="1"/>
          </p:cNvSpPr>
          <p:nvPr/>
        </p:nvSpPr>
        <p:spPr bwMode="auto">
          <a:xfrm>
            <a:off x="6400800" y="33216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7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tasktracker</a:t>
            </a: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tasktracker</a:t>
            </a: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(NN)</a:t>
            </a: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r>
              <a:rPr kumimoji="0" lang="en-US" sz="1200" b="1" i="0" u="none" strike="noStrike" kern="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(JT)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Putting everything together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0450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298862" y="6400800"/>
            <a:ext cx="36927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* Not quite… leaving aside YARN for now</a:t>
            </a:r>
            <a:endParaRPr lang="en-US" sz="105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Basic Cluster Components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33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Namenode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(NN)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14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Master for HDFS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each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of the worker machines: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26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Tasktracker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(TT): contains multiple task slots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(DN): serves HDFS data blocks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878531" y="488067"/>
            <a:ext cx="533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647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Jobtracker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(JT)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028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Coordinator for MapReduce jobs</a:t>
            </a:r>
          </a:p>
        </p:txBody>
      </p:sp>
    </p:spTree>
    <p:extLst>
      <p:ext uri="{BB962C8B-B14F-4D97-AF65-F5344CB8AC3E}">
        <p14:creationId xmlns:p14="http://schemas.microsoft.com/office/powerpoint/2010/main" val="530900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1780401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1780401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redrawn from a slide by </a:t>
            </a:r>
            <a:r>
              <a:rPr lang="en-US" sz="1000" b="0" dirty="0" err="1">
                <a:solidFill>
                  <a:schemeClr val="bg2"/>
                </a:solidFill>
              </a:rPr>
              <a:t>Cloduera</a:t>
            </a:r>
            <a:r>
              <a:rPr lang="en-US" sz="1000" b="0" dirty="0">
                <a:solidFill>
                  <a:schemeClr val="bg2"/>
                </a:solidFill>
              </a:rPr>
              <a:t>, cc-licensed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942201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942201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104501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4371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51705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 bwMode="auto">
          <a:xfrm rot="5400000">
            <a:off x="1029494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9303" y="54380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995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9220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8047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4272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2774023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InputFormat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0" y="601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are these </a:t>
            </a:r>
            <a:r>
              <a:rPr lang="en-US" sz="2400" b="0">
                <a:solidFill>
                  <a:srgbClr val="FF0000"/>
                </a:solidFill>
                <a:latin typeface="Gill Sans"/>
                <a:cs typeface="Gill Sans"/>
              </a:rPr>
              <a:t>input split?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54829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0480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57601" y="3657600"/>
            <a:ext cx="2819400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77000" y="3657600"/>
            <a:ext cx="1990120" cy="338554"/>
            <a:chOff x="6629401" y="3657600"/>
            <a:chExt cx="1990120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Client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785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Records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09600" y="3276600"/>
            <a:ext cx="1371600" cy="2209800"/>
            <a:chOff x="609600" y="3276600"/>
            <a:chExt cx="1371600" cy="22098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6096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6096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 bwMode="auto">
            <a:xfrm>
              <a:off x="6096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33800" y="3276600"/>
            <a:ext cx="1371600" cy="2209800"/>
            <a:chOff x="3733800" y="3276600"/>
            <a:chExt cx="1371600" cy="2209800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37338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>
              <a:off x="37338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 bwMode="auto">
            <a:xfrm>
              <a:off x="37338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29400" y="3276600"/>
            <a:ext cx="1371600" cy="2209800"/>
            <a:chOff x="6629400" y="3276600"/>
            <a:chExt cx="1371600" cy="2209800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66294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 bwMode="auto">
            <a:xfrm>
              <a:off x="6629400" y="3276600"/>
              <a:ext cx="304800" cy="160020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 bwMode="auto">
            <a:xfrm>
              <a:off x="66294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0" y="601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are these input split?</a:t>
            </a:r>
          </a:p>
        </p:txBody>
      </p:sp>
    </p:spTree>
    <p:extLst>
      <p:ext uri="{BB962C8B-B14F-4D97-AF65-F5344CB8AC3E}">
        <p14:creationId xmlns:p14="http://schemas.microsoft.com/office/powerpoint/2010/main" val="17434510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redrawn from a slide by </a:t>
            </a:r>
            <a:r>
              <a:rPr lang="en-US" sz="1000" b="0" dirty="0" err="1">
                <a:solidFill>
                  <a:schemeClr val="bg2"/>
                </a:solidFill>
              </a:rPr>
              <a:t>Cloduera</a:t>
            </a:r>
            <a:r>
              <a:rPr lang="en-US" sz="1000" b="0" dirty="0">
                <a:solidFill>
                  <a:schemeClr val="bg2"/>
                </a:solidFill>
              </a:rPr>
              <a:t>, cc-licensed</a:t>
            </a:r>
          </a:p>
        </p:txBody>
      </p:sp>
      <p:sp>
        <p:nvSpPr>
          <p:cNvPr id="56" name="Rounded Rectangle 55"/>
          <p:cNvSpPr/>
          <p:nvPr/>
        </p:nvSpPr>
        <p:spPr bwMode="auto">
          <a:xfrm>
            <a:off x="609600" y="8660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16653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 bwMode="auto">
          <a:xfrm>
            <a:off x="609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Partitioner</a:t>
            </a:r>
          </a:p>
        </p:txBody>
      </p:sp>
      <p:cxnSp>
        <p:nvCxnSpPr>
          <p:cNvPr id="101" name="Straight Arrow Connector 100"/>
          <p:cNvCxnSpPr/>
          <p:nvPr/>
        </p:nvCxnSpPr>
        <p:spPr bwMode="auto">
          <a:xfrm rot="5400000">
            <a:off x="1029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 bwMode="auto">
          <a:xfrm>
            <a:off x="22098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3" name="Straight Arrow Connector 102"/>
          <p:cNvCxnSpPr/>
          <p:nvPr/>
        </p:nvCxnSpPr>
        <p:spPr bwMode="auto">
          <a:xfrm rot="5400000">
            <a:off x="2629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 bwMode="auto">
          <a:xfrm>
            <a:off x="38323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5" name="Straight Arrow Connector 104"/>
          <p:cNvCxnSpPr/>
          <p:nvPr/>
        </p:nvCxnSpPr>
        <p:spPr bwMode="auto">
          <a:xfrm rot="5400000">
            <a:off x="42522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 bwMode="auto">
          <a:xfrm>
            <a:off x="57150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rot="5400000">
            <a:off x="61348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 bwMode="auto">
          <a:xfrm>
            <a:off x="73375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rot="5400000">
            <a:off x="77574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99303" y="19328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2995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9220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8047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4272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52578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cxnSp>
        <p:nvCxnSpPr>
          <p:cNvPr id="125" name="Straight Arrow Connector 124"/>
          <p:cNvCxnSpPr/>
          <p:nvPr/>
        </p:nvCxnSpPr>
        <p:spPr bwMode="auto">
          <a:xfrm rot="5400000">
            <a:off x="28359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 bwMode="auto">
          <a:xfrm>
            <a:off x="401624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cxnSp>
        <p:nvCxnSpPr>
          <p:cNvPr id="127" name="Straight Arrow Connector 126"/>
          <p:cNvCxnSpPr/>
          <p:nvPr/>
        </p:nvCxnSpPr>
        <p:spPr bwMode="auto">
          <a:xfrm rot="5400000">
            <a:off x="44361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 bwMode="auto">
          <a:xfrm>
            <a:off x="563880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cxnSp>
        <p:nvCxnSpPr>
          <p:cNvPr id="129" name="Straight Arrow Connector 128"/>
          <p:cNvCxnSpPr/>
          <p:nvPr/>
        </p:nvCxnSpPr>
        <p:spPr bwMode="auto">
          <a:xfrm rot="5400000">
            <a:off x="605869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505743" y="44474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10594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72850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133" name="Straight Arrow Connector 132"/>
          <p:cNvCxnSpPr/>
          <p:nvPr/>
        </p:nvCxnSpPr>
        <p:spPr bwMode="auto">
          <a:xfrm>
            <a:off x="1295400" y="3276600"/>
            <a:ext cx="16002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 bwMode="auto">
          <a:xfrm>
            <a:off x="1295400" y="3276600"/>
            <a:ext cx="3200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 bwMode="auto">
          <a:xfrm>
            <a:off x="1295400" y="3276600"/>
            <a:ext cx="4724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2" idx="2"/>
          </p:cNvCxnSpPr>
          <p:nvPr/>
        </p:nvCxnSpPr>
        <p:spPr bwMode="auto">
          <a:xfrm rot="16200000" flipH="1">
            <a:off x="2361803" y="3809603"/>
            <a:ext cx="1143794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2" idx="2"/>
          </p:cNvCxnSpPr>
          <p:nvPr/>
        </p:nvCxnSpPr>
        <p:spPr bwMode="auto">
          <a:xfrm rot="16200000" flipH="1">
            <a:off x="3200003" y="2971403"/>
            <a:ext cx="1143794" cy="1752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2" idx="2"/>
          </p:cNvCxnSpPr>
          <p:nvPr/>
        </p:nvCxnSpPr>
        <p:spPr bwMode="auto">
          <a:xfrm rot="16200000" flipH="1">
            <a:off x="3962003" y="2209403"/>
            <a:ext cx="1143794" cy="3276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4" idx="2"/>
          </p:cNvCxnSpPr>
          <p:nvPr/>
        </p:nvCxnSpPr>
        <p:spPr bwMode="auto">
          <a:xfrm rot="5400000">
            <a:off x="3211183" y="3112623"/>
            <a:ext cx="1143794" cy="14701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04" idx="2"/>
            <a:endCxn id="131" idx="0"/>
          </p:cNvCxnSpPr>
          <p:nvPr/>
        </p:nvCxnSpPr>
        <p:spPr bwMode="auto">
          <a:xfrm rot="16200000" flipH="1">
            <a:off x="4022486" y="3771480"/>
            <a:ext cx="1170801" cy="17945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4" idx="2"/>
            <a:endCxn id="132" idx="0"/>
          </p:cNvCxnSpPr>
          <p:nvPr/>
        </p:nvCxnSpPr>
        <p:spPr bwMode="auto">
          <a:xfrm rot="16200000" flipH="1">
            <a:off x="4833766" y="2960200"/>
            <a:ext cx="1170801" cy="180201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06" idx="2"/>
          </p:cNvCxnSpPr>
          <p:nvPr/>
        </p:nvCxnSpPr>
        <p:spPr bwMode="auto">
          <a:xfrm rot="5400000">
            <a:off x="4228703" y="2247503"/>
            <a:ext cx="1143794" cy="3200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08" idx="2"/>
          </p:cNvCxnSpPr>
          <p:nvPr/>
        </p:nvCxnSpPr>
        <p:spPr bwMode="auto">
          <a:xfrm rot="5400000">
            <a:off x="5154283" y="1550523"/>
            <a:ext cx="1143794" cy="45943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6" idx="2"/>
          </p:cNvCxnSpPr>
          <p:nvPr/>
        </p:nvCxnSpPr>
        <p:spPr bwMode="auto">
          <a:xfrm rot="5400000">
            <a:off x="4990703" y="3009503"/>
            <a:ext cx="1143794" cy="1676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08" idx="2"/>
          </p:cNvCxnSpPr>
          <p:nvPr/>
        </p:nvCxnSpPr>
        <p:spPr bwMode="auto">
          <a:xfrm rot="5400000">
            <a:off x="5878183" y="2274423"/>
            <a:ext cx="1143794" cy="31465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06" idx="2"/>
          </p:cNvCxnSpPr>
          <p:nvPr/>
        </p:nvCxnSpPr>
        <p:spPr bwMode="auto">
          <a:xfrm rot="5400000">
            <a:off x="5777300" y="3823106"/>
            <a:ext cx="1170800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08" idx="2"/>
          </p:cNvCxnSpPr>
          <p:nvPr/>
        </p:nvCxnSpPr>
        <p:spPr bwMode="auto">
          <a:xfrm rot="5400000">
            <a:off x="6628209" y="3026037"/>
            <a:ext cx="1145382" cy="164492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8600" y="3853190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(combiners omitted here)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0" y="3581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Gill Sans"/>
                <a:cs typeface="Gill Sans"/>
              </a:rPr>
              <a:t>What’s going on here?</a:t>
            </a:r>
          </a:p>
        </p:txBody>
      </p:sp>
    </p:spTree>
    <p:extLst>
      <p:ext uri="{BB962C8B-B14F-4D97-AF65-F5344CB8AC3E}">
        <p14:creationId xmlns:p14="http://schemas.microsoft.com/office/powerpoint/2010/main" val="191565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Group By in MapReduce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73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54424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 outputs are buffered in memory in a circular buffer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buffer reaches threshold, contents are “spilled” to disk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Spills are merged into a single, partitioned file (sorted within each partition)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Combiner runs during the merges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6295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 side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105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First, map outputs are copied over to reducer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“Sort” is a multi-pass merge of map outputs (happens in memory and on disk)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Combiner runs during the merges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merge pass goes directly into reducer</a:t>
            </a:r>
          </a:p>
        </p:txBody>
      </p:sp>
    </p:spTree>
    <p:extLst>
      <p:ext uri="{BB962C8B-B14F-4D97-AF65-F5344CB8AC3E}">
        <p14:creationId xmlns:p14="http://schemas.microsoft.com/office/powerpoint/2010/main" val="1248389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752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514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8194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5029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352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362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971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5527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4569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4203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2679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9624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4765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3718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6385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61722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30099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2385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4671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50716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2001" y="3286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86596" y="52578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79940" y="21336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05105" y="18288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4765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7813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8956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9624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590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Group By in MapReduce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91000" y="6000690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Barrier between map and reduce phases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33800" y="6324601"/>
            <a:ext cx="510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0" kern="0" dirty="0">
                <a:solidFill>
                  <a:srgbClr val="0070C0"/>
                </a:solidFill>
                <a:latin typeface="Gill Sans"/>
                <a:cs typeface="Gill Sans"/>
              </a:rPr>
              <a:t>But runtime can begin copying intermediate data earlier</a:t>
            </a:r>
          </a:p>
        </p:txBody>
      </p:sp>
    </p:spTree>
    <p:extLst>
      <p:ext uri="{BB962C8B-B14F-4D97-AF65-F5344CB8AC3E}">
        <p14:creationId xmlns:p14="http://schemas.microsoft.com/office/powerpoint/2010/main" val="76087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41" grpId="0"/>
      <p:bldP spid="4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1" name="TextBox 320"/>
          <p:cNvSpPr txBox="1"/>
          <p:nvPr/>
        </p:nvSpPr>
        <p:spPr>
          <a:xfrm>
            <a:off x="7086600" y="5562600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dirty="0">
                <a:solidFill>
                  <a:srgbClr val="FF0000"/>
                </a:solidFill>
                <a:latin typeface="Gill Sans"/>
                <a:cs typeface="Gill Sans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225603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Rebranding of web 2.0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Rich, interactive web 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14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Clouds refer to the servers that run them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Javascript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! (ugh)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Facebook, YouTube, Gmail, 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605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“The network is the computer”: take two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4157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User data is stored “in the clouds”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Rise of the tablets, smartphones, etc. (“thin clients”)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Browser is the OS</a:t>
            </a:r>
          </a:p>
        </p:txBody>
      </p:sp>
    </p:spTree>
    <p:extLst>
      <p:ext uri="{BB962C8B-B14F-4D97-AF65-F5344CB8AC3E}">
        <p14:creationId xmlns:p14="http://schemas.microsoft.com/office/powerpoint/2010/main" val="21038178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Law of Leaky Abstractions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5269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All non-trivial abstractions, to some degree, are leaky.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86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Joel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Spolsky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5800" y="609600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Remember logical vs. physical?</a:t>
            </a:r>
          </a:p>
        </p:txBody>
      </p:sp>
    </p:spTree>
    <p:extLst>
      <p:ext uri="{BB962C8B-B14F-4D97-AF65-F5344CB8AC3E}">
        <p14:creationId xmlns:p14="http://schemas.microsoft.com/office/powerpoint/2010/main" val="145042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(The Scream)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35469E-490E-484B-8DD5-FA81C6BA5EDF}"/>
              </a:ext>
            </a:extLst>
          </p:cNvPr>
          <p:cNvSpPr txBox="1"/>
          <p:nvPr/>
        </p:nvSpPr>
        <p:spPr>
          <a:xfrm>
            <a:off x="0" y="4837093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latin typeface="Gill Sans"/>
                <a:cs typeface="Gill Sans"/>
              </a:rPr>
              <a:t>Remember: </a:t>
            </a:r>
          </a:p>
          <a:p>
            <a:pPr algn="ctr">
              <a:defRPr/>
            </a:pPr>
            <a:r>
              <a:rPr lang="en-US" sz="2400" b="0" kern="0" dirty="0">
                <a:latin typeface="Gill Sans"/>
                <a:cs typeface="Gill Sans"/>
              </a:rPr>
              <a:t>CS 431 Assignment 0 due 2:30pm Jan. 17</a:t>
            </a:r>
          </a:p>
          <a:p>
            <a:pPr algn="ctr">
              <a:defRPr/>
            </a:pPr>
            <a:r>
              <a:rPr lang="en-US" sz="2400" b="0" kern="0" dirty="0">
                <a:latin typeface="Gill Sans"/>
                <a:cs typeface="Gill Sans"/>
              </a:rPr>
              <a:t>CS 451 Assignment 0 due 2:30pm Jan. </a:t>
            </a:r>
            <a:r>
              <a:rPr lang="en-US" sz="2400" b="0" kern="0">
                <a:latin typeface="Gill Sans"/>
                <a:cs typeface="Gill Sans"/>
              </a:rPr>
              <a:t>22 </a:t>
            </a:r>
          </a:p>
          <a:p>
            <a:pPr algn="ctr">
              <a:defRPr/>
            </a:pPr>
            <a:r>
              <a:rPr lang="en-US" sz="2400" b="0" kern="0" dirty="0">
                <a:latin typeface="Gill Sans"/>
                <a:cs typeface="Gill Sans"/>
              </a:rPr>
              <a:t>You must tell us if you wish to take the late penalty.</a:t>
            </a:r>
          </a:p>
        </p:txBody>
      </p:sp>
    </p:spTree>
    <p:extLst>
      <p:ext uri="{BB962C8B-B14F-4D97-AF65-F5344CB8AC3E}">
        <p14:creationId xmlns:p14="http://schemas.microsoft.com/office/powerpoint/2010/main" val="202877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ical_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657402"/>
            <a:ext cx="9143999" cy="8172804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Wikipedia (Electricity meter)</a:t>
            </a:r>
          </a:p>
        </p:txBody>
      </p:sp>
    </p:spTree>
    <p:extLst>
      <p:ext uri="{BB962C8B-B14F-4D97-AF65-F5344CB8AC3E}">
        <p14:creationId xmlns:p14="http://schemas.microsoft.com/office/powerpoint/2010/main" val="290783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Utility Computing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Computing resources as a metered service (“pay as you go”)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260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41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Cost: capital vs. operating expenses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Scalability: “infinite” capacity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Elasticity: scale up or down on demand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87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Does it make sense?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68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Benefits to cloud users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Business case for cloud providers</a:t>
            </a:r>
          </a:p>
        </p:txBody>
      </p:sp>
      <p:pic>
        <p:nvPicPr>
          <p:cNvPr id="13" name="Picture 12" descr="Thomas_J_Watson_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4443" y="4411980"/>
            <a:ext cx="2423357" cy="2369820"/>
          </a:xfrm>
          <a:prstGeom prst="rect">
            <a:avLst/>
          </a:prstGeom>
        </p:spPr>
      </p:pic>
      <p:sp>
        <p:nvSpPr>
          <p:cNvPr id="14" name="Rounded Rectangular Callout 13"/>
          <p:cNvSpPr>
            <a:spLocks noChangeArrowheads="1"/>
          </p:cNvSpPr>
          <p:nvPr/>
        </p:nvSpPr>
        <p:spPr bwMode="auto">
          <a:xfrm>
            <a:off x="3962400" y="5859780"/>
            <a:ext cx="2438400" cy="914400"/>
          </a:xfrm>
          <a:prstGeom prst="wedgeRoundRectCallout">
            <a:avLst>
              <a:gd name="adj1" fmla="val 85832"/>
              <a:gd name="adj2" fmla="val -5018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 think there is a world market for about five computers.</a:t>
            </a:r>
          </a:p>
        </p:txBody>
      </p:sp>
    </p:spTree>
    <p:extLst>
      <p:ext uri="{BB962C8B-B14F-4D97-AF65-F5344CB8AC3E}">
        <p14:creationId xmlns:p14="http://schemas.microsoft.com/office/powerpoint/2010/main" val="794001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52400" y="2819400"/>
            <a:ext cx="2895600" cy="2000262"/>
            <a:chOff x="2057400" y="2209800"/>
            <a:chExt cx="2895600" cy="2000322"/>
          </a:xfrm>
        </p:grpSpPr>
        <p:sp>
          <p:nvSpPr>
            <p:cNvPr id="5" name="Rounded Rectangle 5"/>
            <p:cNvSpPr>
              <a:spLocks noChangeArrowheads="1"/>
            </p:cNvSpPr>
            <p:nvPr/>
          </p:nvSpPr>
          <p:spPr bwMode="auto">
            <a:xfrm>
              <a:off x="20574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6" name="Rounded Rectangle 6"/>
            <p:cNvSpPr>
              <a:spLocks noChangeArrowheads="1"/>
            </p:cNvSpPr>
            <p:nvPr/>
          </p:nvSpPr>
          <p:spPr bwMode="auto">
            <a:xfrm>
              <a:off x="20574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7" name="Rounded Rectangle 7"/>
            <p:cNvSpPr>
              <a:spLocks noChangeArrowheads="1"/>
            </p:cNvSpPr>
            <p:nvPr/>
          </p:nvSpPr>
          <p:spPr bwMode="auto">
            <a:xfrm>
              <a:off x="2057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8" name="Rounded Rectangle 9"/>
            <p:cNvSpPr>
              <a:spLocks noChangeArrowheads="1"/>
            </p:cNvSpPr>
            <p:nvPr/>
          </p:nvSpPr>
          <p:spPr bwMode="auto">
            <a:xfrm>
              <a:off x="3048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9" name="Rounded Rectangle 11"/>
            <p:cNvSpPr>
              <a:spLocks noChangeArrowheads="1"/>
            </p:cNvSpPr>
            <p:nvPr/>
          </p:nvSpPr>
          <p:spPr bwMode="auto">
            <a:xfrm>
              <a:off x="40386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2514600" y="3810000"/>
              <a:ext cx="1981200" cy="400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Traditional Stack</a:t>
              </a: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3124200" y="2286000"/>
            <a:ext cx="2895600" cy="2533659"/>
            <a:chOff x="5638800" y="1676400"/>
            <a:chExt cx="2895600" cy="2533719"/>
          </a:xfrm>
        </p:grpSpPr>
        <p:sp>
          <p:nvSpPr>
            <p:cNvPr id="12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13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4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5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6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7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Hypervisor</a:t>
              </a:r>
            </a:p>
          </p:txBody>
        </p:sp>
        <p:sp>
          <p:nvSpPr>
            <p:cNvPr id="18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20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Virtualized Stack</a:t>
              </a:r>
            </a:p>
          </p:txBody>
        </p:sp>
      </p:grpSp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Evolution of the Stack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1" name="Group 23"/>
          <p:cNvGrpSpPr>
            <a:grpSpLocks/>
          </p:cNvGrpSpPr>
          <p:nvPr/>
        </p:nvGrpSpPr>
        <p:grpSpPr bwMode="auto">
          <a:xfrm>
            <a:off x="6096000" y="2286000"/>
            <a:ext cx="2895600" cy="2533659"/>
            <a:chOff x="5638800" y="1676400"/>
            <a:chExt cx="2895600" cy="2533719"/>
          </a:xfrm>
        </p:grpSpPr>
        <p:sp>
          <p:nvSpPr>
            <p:cNvPr id="23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24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</a:p>
          </p:txBody>
        </p:sp>
        <p:sp>
          <p:nvSpPr>
            <p:cNvPr id="25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6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7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8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29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</a:p>
          </p:txBody>
        </p:sp>
        <p:sp>
          <p:nvSpPr>
            <p:cNvPr id="30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</a:p>
          </p:txBody>
        </p:sp>
        <p:sp>
          <p:nvSpPr>
            <p:cNvPr id="31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Containerized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0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54282</TotalTime>
  <Words>2046</Words>
  <Application>Microsoft Office PowerPoint</Application>
  <PresentationFormat>On-screen Show (4:3)</PresentationFormat>
  <Paragraphs>616</Paragraphs>
  <Slides>61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Arial Black</vt:lpstr>
      <vt:lpstr>Calibri</vt:lpstr>
      <vt:lpstr>Gill Sans</vt:lpstr>
      <vt:lpstr>Helvetica Neue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11427</cp:revision>
  <cp:lastPrinted>2018-01-10T19:19:52Z</cp:lastPrinted>
  <dcterms:created xsi:type="dcterms:W3CDTF">2012-08-31T06:36:49Z</dcterms:created>
  <dcterms:modified xsi:type="dcterms:W3CDTF">2019-01-06T19:02:15Z</dcterms:modified>
  <cp:category/>
</cp:coreProperties>
</file>